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66" d="100"/>
          <a:sy n="66" d="100"/>
        </p:scale>
        <p:origin x="1430" y="-365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12.21\&#1050;&#1088;&#1072;&#1089;&#1086;&#1090;&#1072;%202021%20-%2011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12.21\&#1050;&#1088;&#1072;&#1089;&#1086;&#1090;&#1072;%202021%20-%2011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12.21\&#1050;&#1088;&#1072;&#1089;&#1086;&#1090;&#1072;%202021%20-%2011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12.21\&#1050;&#1088;&#1072;&#1089;&#1086;&#1090;&#1072;%202021%20-%2011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12.21\&#1050;&#1088;&#1072;&#1089;&#1086;&#1090;&#1072;%202021%20-%2011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12.21\&#1050;&#1088;&#1072;&#1089;&#1086;&#1090;&#1072;%202021%20-%2011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12.21\&#1050;&#1088;&#1072;&#1089;&#1086;&#1090;&#1072;%202021%20-%2011%20&#1084;&#1077;&#1089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МУНИЦИПАЛЬНЫЙ ДОЛГ</a:t>
            </a:r>
            <a:r>
              <a:rPr lang="ru-RU" sz="1200" baseline="0" dirty="0"/>
              <a:t> КОНСОЛИДИРОВАННОГО БЮДЖЕТА НОВОКУБАНСКОГО РАЙОНА</a:t>
            </a:r>
            <a:endParaRPr lang="ru-RU" sz="1200" dirty="0"/>
          </a:p>
        </c:rich>
      </c:tx>
      <c:layout>
        <c:manualLayout>
          <c:xMode val="edge"/>
          <c:yMode val="edge"/>
          <c:x val="0.22049300087489065"/>
          <c:y val="0.2249691893016781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7433552055993008"/>
          <c:y val="0.58732543200399756"/>
          <c:w val="0.56177559055118098"/>
          <c:h val="0.365827664455607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параметры'!$A$4:$A$8</c:f>
              <c:strCache>
                <c:ptCount val="5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01.10.2021г.</c:v>
                </c:pt>
                <c:pt idx="4">
                  <c:v>на 01.12.2021г.</c:v>
                </c:pt>
              </c:strCache>
            </c:strRef>
          </c:cat>
          <c:val>
            <c:numRef>
              <c:f>'Осн параметры'!$B$4:$B$8</c:f>
              <c:numCache>
                <c:formatCode>#\ ##0.0</c:formatCode>
                <c:ptCount val="5"/>
                <c:pt idx="0">
                  <c:v>12.8</c:v>
                </c:pt>
                <c:pt idx="1">
                  <c:v>12.8</c:v>
                </c:pt>
                <c:pt idx="2">
                  <c:v>12.109107679999999</c:v>
                </c:pt>
                <c:pt idx="3">
                  <c:v>24.3</c:v>
                </c:pt>
                <c:pt idx="4">
                  <c:v>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EB-4704-A1B9-7A3C20345C3B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параметры'!$A$4:$A$8</c:f>
              <c:strCache>
                <c:ptCount val="5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01.10.2021г.</c:v>
                </c:pt>
                <c:pt idx="4">
                  <c:v>на 01.12.2021г.</c:v>
                </c:pt>
              </c:strCache>
            </c:strRef>
          </c:cat>
          <c:val>
            <c:numRef>
              <c:f>'Осн параметры'!$C$4:$C$8</c:f>
              <c:numCache>
                <c:formatCode>#\ ##0.0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EB-4704-A1B9-7A3C20345C3B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параметры'!$A$4:$A$8</c:f>
              <c:strCache>
                <c:ptCount val="5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01.10.2021г.</c:v>
                </c:pt>
                <c:pt idx="4">
                  <c:v>на 01.12.2021г.</c:v>
                </c:pt>
              </c:strCache>
            </c:strRef>
          </c:cat>
          <c:val>
            <c:numRef>
              <c:f>'Осн параметры'!$D$4:$D$8</c:f>
              <c:numCache>
                <c:formatCode>#\ ##0.0</c:formatCode>
                <c:ptCount val="5"/>
                <c:pt idx="0">
                  <c:v>9.1999999999999993</c:v>
                </c:pt>
                <c:pt idx="1">
                  <c:v>2.2000000000000002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EB-4704-A1B9-7A3C20345C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7473534558180227E-2"/>
          <c:y val="0.42669421456707385"/>
          <c:w val="0.85283070866141741"/>
          <c:h val="0.122602393533699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МУНИЦИПАЛЬНЫЙ</a:t>
            </a:r>
            <a:r>
              <a:rPr lang="ru-RU" sz="1200" baseline="0" dirty="0"/>
              <a:t> ДОЛГ МУНИЦИПАЛЬНОГО ОБРАЗОВАНИЯ НОВОКУБАНСКИЙ РАЙОН</a:t>
            </a:r>
            <a:endParaRPr lang="ru-RU" sz="1200" dirty="0"/>
          </a:p>
        </c:rich>
      </c:tx>
      <c:layout>
        <c:manualLayout>
          <c:xMode val="edge"/>
          <c:yMode val="edge"/>
          <c:x val="0.10814273782437141"/>
          <c:y val="3.948515400958914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2897440944881889"/>
          <c:y val="0.48461847275621522"/>
          <c:w val="0.57935892388451449"/>
          <c:h val="0.4582940003940742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параметры'!$B$11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параметры'!$A$12:$A$16</c:f>
              <c:strCache>
                <c:ptCount val="5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01.10.2021г.</c:v>
                </c:pt>
                <c:pt idx="4">
                  <c:v>на 01.12.2021г.</c:v>
                </c:pt>
              </c:strCache>
            </c:strRef>
          </c:cat>
          <c:val>
            <c:numRef>
              <c:f>'Осн параметры'!$B$12:$B$16</c:f>
              <c:numCache>
                <c:formatCode>#\ ##0.0</c:formatCode>
                <c:ptCount val="5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BE-46C3-AE16-BE12A1AD906F}"/>
            </c:ext>
          </c:extLst>
        </c:ser>
        <c:ser>
          <c:idx val="1"/>
          <c:order val="1"/>
          <c:tx>
            <c:strRef>
              <c:f>'Осн параметры'!$C$11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параметры'!$A$12:$A$16</c:f>
              <c:strCache>
                <c:ptCount val="5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01.10.2021г.</c:v>
                </c:pt>
                <c:pt idx="4">
                  <c:v>на 01.12.2021г.</c:v>
                </c:pt>
              </c:strCache>
            </c:strRef>
          </c:cat>
          <c:val>
            <c:numRef>
              <c:f>'Осн параметры'!$C$12:$C$14</c:f>
              <c:numCache>
                <c:formatCode>#\ ##0.0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BE-46C3-AE16-BE12A1AD90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38656"/>
        <c:axId val="-1117447360"/>
      </c:barChart>
      <c:catAx>
        <c:axId val="-11174386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7360"/>
        <c:crosses val="autoZero"/>
        <c:auto val="1"/>
        <c:lblAlgn val="ctr"/>
        <c:lblOffset val="100"/>
        <c:noMultiLvlLbl val="0"/>
      </c:catAx>
      <c:valAx>
        <c:axId val="-1117447360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386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8429883931914404"/>
          <c:y val="0.29382084544088316"/>
          <c:w val="0.62484995625546802"/>
          <c:h val="0.1583981447269209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9504404187594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75.061016230000035</c:v>
                </c:pt>
                <c:pt idx="3">
                  <c:v>90.839159219999985</c:v>
                </c:pt>
                <c:pt idx="4">
                  <c:v>49.076354359999996</c:v>
                </c:pt>
                <c:pt idx="5">
                  <c:v>55.523665620000003</c:v>
                </c:pt>
                <c:pt idx="6">
                  <c:v>77.136216869999998</c:v>
                </c:pt>
                <c:pt idx="7">
                  <c:v>62.855071719999991</c:v>
                </c:pt>
                <c:pt idx="8">
                  <c:v>65.700933479999975</c:v>
                </c:pt>
                <c:pt idx="9">
                  <c:v>111.60705233000003</c:v>
                </c:pt>
                <c:pt idx="10">
                  <c:v>98.72286093999999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9F-4E42-9970-4AD096A1A944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49.536766999999998</c:v>
                </c:pt>
                <c:pt idx="1">
                  <c:v>45.479109000000022</c:v>
                </c:pt>
                <c:pt idx="2">
                  <c:v>54.017404999999997</c:v>
                </c:pt>
                <c:pt idx="3">
                  <c:v>58.353533550000002</c:v>
                </c:pt>
                <c:pt idx="4">
                  <c:v>38.415250560000011</c:v>
                </c:pt>
                <c:pt idx="5">
                  <c:v>47.072118360000005</c:v>
                </c:pt>
                <c:pt idx="6">
                  <c:v>148.79540712999997</c:v>
                </c:pt>
                <c:pt idx="7">
                  <c:v>56.357695860000014</c:v>
                </c:pt>
                <c:pt idx="8">
                  <c:v>58.523515760000009</c:v>
                </c:pt>
                <c:pt idx="9">
                  <c:v>93.330727740000015</c:v>
                </c:pt>
                <c:pt idx="10">
                  <c:v>85.865053990000021</c:v>
                </c:pt>
                <c:pt idx="11">
                  <c:v>96.626775560000013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9F-4E42-9970-4AD096A1A9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9F-4E42-9970-4AD096A1A944}"/>
                </c:ext>
              </c:extLst>
            </c:dLbl>
            <c:dLbl>
              <c:idx val="3"/>
              <c:layout>
                <c:manualLayout>
                  <c:x val="-2.2595958008914958E-2"/>
                  <c:y val="-3.6912226362183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99F-4E42-9970-4AD096A1A944}"/>
                </c:ext>
              </c:extLst>
            </c:dLbl>
            <c:dLbl>
              <c:idx val="8"/>
              <c:layout>
                <c:manualLayout>
                  <c:x val="-4.0665334078186281E-2"/>
                  <c:y val="3.51953786244075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9F-4E42-9970-4AD096A1A944}"/>
                </c:ext>
              </c:extLst>
            </c:dLbl>
            <c:dLbl>
              <c:idx val="9"/>
              <c:layout>
                <c:manualLayout>
                  <c:x val="-5.1750840869150425E-2"/>
                  <c:y val="3.86290740999594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99F-4E42-9970-4AD096A1A944}"/>
                </c:ext>
              </c:extLst>
            </c:dLbl>
            <c:dLbl>
              <c:idx val="10"/>
              <c:layout>
                <c:manualLayout>
                  <c:x val="-5.7293594264632285E-2"/>
                  <c:y val="4.54964650510633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99F-4E42-9970-4AD096A1A944}"/>
                </c:ext>
              </c:extLst>
            </c:dLbl>
            <c:dLbl>
              <c:idx val="11"/>
              <c:layout>
                <c:manualLayout>
                  <c:x val="-5.3598425334311091E-2"/>
                  <c:y val="4.89301605266153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99F-4E42-9970-4AD096A1A9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108.33832413250421</c:v>
                </c:pt>
                <c:pt idx="1">
                  <c:v>89.264075118329302</c:v>
                </c:pt>
                <c:pt idx="2">
                  <c:v>111.43852133246605</c:v>
                </c:pt>
                <c:pt idx="3">
                  <c:v>83.903102098787727</c:v>
                </c:pt>
                <c:pt idx="4">
                  <c:v>83.78047708434066</c:v>
                </c:pt>
                <c:pt idx="5">
                  <c:v>122.25384271960098</c:v>
                </c:pt>
                <c:pt idx="6">
                  <c:v>195.07789017536189</c:v>
                </c:pt>
                <c:pt idx="7">
                  <c:v>114.85804558885091</c:v>
                </c:pt>
                <c:pt idx="8">
                  <c:v>104.46214102287965</c:v>
                </c:pt>
                <c:pt idx="9">
                  <c:v>102.56919120487859</c:v>
                </c:pt>
                <c:pt idx="10">
                  <c:v>110.12353693313328</c:v>
                </c:pt>
                <c:pt idx="11">
                  <c:v>106.24552038083151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99F-4E42-9970-4AD096A1A944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83065069904E-2"/>
                  <c:y val="3.45802875057553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9F-4E42-9970-4AD096A1A944}"/>
                </c:ext>
              </c:extLst>
            </c:dLbl>
            <c:dLbl>
              <c:idx val="5"/>
              <c:layout>
                <c:manualLayout>
                  <c:x val="-4.9903256403989689E-2"/>
                  <c:y val="6.2664942428823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9F-4E42-9970-4AD096A1A944}"/>
                </c:ext>
              </c:extLst>
            </c:dLbl>
            <c:dLbl>
              <c:idx val="6"/>
              <c:layout>
                <c:manualLayout>
                  <c:x val="-3.7376633730200365E-2"/>
                  <c:y val="5.23638560021672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99F-4E42-9970-4AD096A1A944}"/>
                </c:ext>
              </c:extLst>
            </c:dLbl>
            <c:dLbl>
              <c:idx val="7"/>
              <c:layout>
                <c:manualLayout>
                  <c:x val="-2.957982728722235E-2"/>
                  <c:y val="3.86290740999594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9F-4E42-9970-4AD096A1A944}"/>
                </c:ext>
              </c:extLst>
            </c:dLbl>
            <c:dLbl>
              <c:idx val="9"/>
              <c:layout>
                <c:manualLayout>
                  <c:x val="-2.4037073891740278E-2"/>
                  <c:y val="-4.37796173132874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99F-4E42-9970-4AD096A1A944}"/>
                </c:ext>
              </c:extLst>
            </c:dLbl>
            <c:dLbl>
              <c:idx val="10"/>
              <c:layout>
                <c:manualLayout>
                  <c:x val="-2.5884658356900948E-2"/>
                  <c:y val="-5.75143992154952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99F-4E42-9970-4AD096A1A9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конс'!$B$5:$M$5</c:f>
              <c:numCache>
                <c:formatCode>0.0</c:formatCode>
                <c:ptCount val="12"/>
                <c:pt idx="0">
                  <c:v>89.561301285568348</c:v>
                </c:pt>
                <c:pt idx="1">
                  <c:v>168.64465895758855</c:v>
                </c:pt>
                <c:pt idx="2">
                  <c:v>138.95709397739495</c:v>
                </c:pt>
                <c:pt idx="3">
                  <c:v>155.67036594650227</c:v>
                </c:pt>
                <c:pt idx="4">
                  <c:v>127.75226933206807</c:v>
                </c:pt>
                <c:pt idx="5">
                  <c:v>117.95446551898073</c:v>
                </c:pt>
                <c:pt idx="6">
                  <c:v>51.840455534092811</c:v>
                </c:pt>
                <c:pt idx="7">
                  <c:v>111.52881742387113</c:v>
                </c:pt>
                <c:pt idx="8">
                  <c:v>112.26416018722108</c:v>
                </c:pt>
                <c:pt idx="9">
                  <c:v>119.58232302753929</c:v>
                </c:pt>
                <c:pt idx="10">
                  <c:v>114.97443529412723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99F-4E42-9970-4AD096A1A9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82534256980524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27.530521450000006</c:v>
                </c:pt>
                <c:pt idx="1">
                  <c:v>47.312795569999992</c:v>
                </c:pt>
                <c:pt idx="2">
                  <c:v>49.146691359999991</c:v>
                </c:pt>
                <c:pt idx="3">
                  <c:v>57.7452702</c:v>
                </c:pt>
                <c:pt idx="4">
                  <c:v>35.01129989999999</c:v>
                </c:pt>
                <c:pt idx="5">
                  <c:v>37.179221929999997</c:v>
                </c:pt>
                <c:pt idx="6">
                  <c:v>49.414679160000006</c:v>
                </c:pt>
                <c:pt idx="7">
                  <c:v>41.192781969999992</c:v>
                </c:pt>
                <c:pt idx="8">
                  <c:v>45.384136739999995</c:v>
                </c:pt>
                <c:pt idx="9">
                  <c:v>50.530919260000005</c:v>
                </c:pt>
                <c:pt idx="10">
                  <c:v>46.773471409999985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0A-4D54-99F6-9226DE7FC18B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26.564919999999997</c:v>
                </c:pt>
                <c:pt idx="1">
                  <c:v>28.651189000000002</c:v>
                </c:pt>
                <c:pt idx="2">
                  <c:v>34.666889999999995</c:v>
                </c:pt>
                <c:pt idx="3">
                  <c:v>34.713073119999997</c:v>
                </c:pt>
                <c:pt idx="4">
                  <c:v>25.850966540000002</c:v>
                </c:pt>
                <c:pt idx="5">
                  <c:v>31.4193</c:v>
                </c:pt>
                <c:pt idx="6">
                  <c:v>99.800771600000004</c:v>
                </c:pt>
                <c:pt idx="7">
                  <c:v>36.926328819999995</c:v>
                </c:pt>
                <c:pt idx="8">
                  <c:v>39.10347792999999</c:v>
                </c:pt>
                <c:pt idx="9">
                  <c:v>46.041000000000004</c:v>
                </c:pt>
                <c:pt idx="10">
                  <c:v>38.765573530000019</c:v>
                </c:pt>
                <c:pt idx="11">
                  <c:v>57.412567719999991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0A-4D54-99F6-9226DE7FC1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3.9926763964720724E-2"/>
                  <c:y val="-4.74014826968067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0A-4D54-99F6-9226DE7FC18B}"/>
                </c:ext>
              </c:extLst>
            </c:dLbl>
            <c:dLbl>
              <c:idx val="9"/>
              <c:layout>
                <c:manualLayout>
                  <c:x val="-3.3762803910588453E-2"/>
                  <c:y val="2.65282715036611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10A-4D54-99F6-9226DE7FC18B}"/>
                </c:ext>
              </c:extLst>
            </c:dLbl>
            <c:dLbl>
              <c:idx val="10"/>
              <c:layout>
                <c:manualLayout>
                  <c:x val="-3.8911492603481264E-2"/>
                  <c:y val="3.61749156868106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10A-4D54-99F6-9226DE7FC18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108.15014452632006</c:v>
                </c:pt>
                <c:pt idx="1">
                  <c:v>91.59490644759822</c:v>
                </c:pt>
                <c:pt idx="2">
                  <c:v>108.95891060230419</c:v>
                </c:pt>
                <c:pt idx="3">
                  <c:v>81.488956465603238</c:v>
                </c:pt>
                <c:pt idx="4">
                  <c:v>87.033815126887873</c:v>
                </c:pt>
                <c:pt idx="5">
                  <c:v>119.74033071476509</c:v>
                </c:pt>
                <c:pt idx="6">
                  <c:v>228.11182604390643</c:v>
                </c:pt>
                <c:pt idx="7">
                  <c:v>117.80679812485761</c:v>
                </c:pt>
                <c:pt idx="8">
                  <c:v>118.17356166705999</c:v>
                </c:pt>
                <c:pt idx="9">
                  <c:v>96.145272267515281</c:v>
                </c:pt>
                <c:pt idx="10">
                  <c:v>107.39876511948061</c:v>
                </c:pt>
                <c:pt idx="11">
                  <c:v>106.62835767728839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10A-4D54-99F6-9226DE7FC18B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8335754118250971E-2"/>
                  <c:y val="4.29761796250721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0A-4D54-99F6-9226DE7FC18B}"/>
                </c:ext>
              </c:extLst>
            </c:dLbl>
            <c:dLbl>
              <c:idx val="5"/>
              <c:layout>
                <c:manualLayout>
                  <c:x val="-4.8171724065518687E-2"/>
                  <c:y val="5.5468204053109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10A-4D54-99F6-9226DE7FC18B}"/>
                </c:ext>
              </c:extLst>
            </c:dLbl>
            <c:dLbl>
              <c:idx val="6"/>
              <c:layout>
                <c:manualLayout>
                  <c:x val="-3.0058711325773552E-2"/>
                  <c:y val="4.26060118089103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10A-4D54-99F6-9226DE7FC18B}"/>
                </c:ext>
              </c:extLst>
            </c:dLbl>
            <c:dLbl>
              <c:idx val="7"/>
              <c:layout>
                <c:manualLayout>
                  <c:x val="-1.8538983386998928E-2"/>
                  <c:y val="3.6174915686810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10A-4D54-99F6-9226DE7FC18B}"/>
                </c:ext>
              </c:extLst>
            </c:dLbl>
            <c:dLbl>
              <c:idx val="8"/>
              <c:layout>
                <c:manualLayout>
                  <c:x val="-3.8911492603481264E-2"/>
                  <c:y val="4.58215598699601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10A-4D54-99F6-9226DE7FC18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103.63487430039318</c:v>
                </c:pt>
                <c:pt idx="1">
                  <c:v>165.1337945172188</c:v>
                </c:pt>
                <c:pt idx="2">
                  <c:v>141.76838868441905</c:v>
                </c:pt>
                <c:pt idx="3">
                  <c:v>166.35021048231528</c:v>
                </c:pt>
                <c:pt idx="4">
                  <c:v>135.43516775601375</c:v>
                </c:pt>
                <c:pt idx="5">
                  <c:v>118.33243239028242</c:v>
                </c:pt>
                <c:pt idx="6">
                  <c:v>49.513323762719288</c:v>
                </c:pt>
                <c:pt idx="7">
                  <c:v>111.55395969850434</c:v>
                </c:pt>
                <c:pt idx="8">
                  <c:v>116.06163733375112</c:v>
                </c:pt>
                <c:pt idx="9">
                  <c:v>109.75200204165851</c:v>
                </c:pt>
                <c:pt idx="10">
                  <c:v>120.65724082168627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10A-4D54-99F6-9226DE7FC1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101.14805254149381</c:v>
                </c:pt>
                <c:pt idx="1">
                  <c:v>107.28706187705161</c:v>
                </c:pt>
                <c:pt idx="2">
                  <c:v>181.89181504371933</c:v>
                </c:pt>
                <c:pt idx="3">
                  <c:v>107.1420784646689</c:v>
                </c:pt>
                <c:pt idx="4">
                  <c:v>99.172255873305303</c:v>
                </c:pt>
                <c:pt idx="5">
                  <c:v>107.91942042139056</c:v>
                </c:pt>
                <c:pt idx="6">
                  <c:v>94.451312934514391</c:v>
                </c:pt>
                <c:pt idx="7">
                  <c:v>101.50104700391151</c:v>
                </c:pt>
                <c:pt idx="8">
                  <c:v>101.95580048409867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C1-404E-9ED8-9C2E659881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Структура</a:t>
            </a:r>
            <a:r>
              <a:rPr lang="ru-RU" sz="1400" baseline="0"/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3177831108967537E-2"/>
          <c:y val="0.16969903351071058"/>
          <c:w val="0.40626629777108231"/>
          <c:h val="0.81743940990516328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432.97936965999997</c:v>
                </c:pt>
                <c:pt idx="1">
                  <c:v>107.50661771</c:v>
                </c:pt>
                <c:pt idx="2">
                  <c:v>87.781225079999999</c:v>
                </c:pt>
                <c:pt idx="3">
                  <c:v>54.84728432</c:v>
                </c:pt>
                <c:pt idx="4">
                  <c:v>49.390819180000008</c:v>
                </c:pt>
                <c:pt idx="5">
                  <c:v>1409.8446228900002</c:v>
                </c:pt>
                <c:pt idx="6" formatCode="0.0">
                  <c:v>75.080874890000004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ED-4DA0-BD2F-B90103EB837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409107285276197"/>
          <c:y val="0.26256226892641438"/>
          <c:w val="0.39207171091912518"/>
          <c:h val="0.6696908515837584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Структура доходов бюджета Новокубанского района</a:t>
            </a:r>
          </a:p>
        </c:rich>
      </c:tx>
      <c:layout>
        <c:manualLayout>
          <c:xMode val="edge"/>
          <c:yMode val="edge"/>
          <c:x val="0.11807967946727796"/>
          <c:y val="4.21026249826368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811635672238847E-2"/>
          <c:y val="0.18538349358299638"/>
          <c:w val="0.42148049258337422"/>
          <c:h val="0.77545609243216906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327.98160916</c:v>
                </c:pt>
                <c:pt idx="1">
                  <c:v>84.686198919999995</c:v>
                </c:pt>
                <c:pt idx="2">
                  <c:v>33.657167020000003</c:v>
                </c:pt>
                <c:pt idx="3">
                  <c:v>1233.8540325899999</c:v>
                </c:pt>
                <c:pt idx="4" formatCode="0.0">
                  <c:v>40.996813850000002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BE-4BE2-915B-B500C8737CD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5145906283171475"/>
          <c:y val="0.29741824714506077"/>
          <c:w val="0.40963836100329359"/>
          <c:h val="0.516314104147307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10,2%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0,9 %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3,9%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8,9%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2,9%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58,6%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8,0 %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5,8%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2 166,8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80920" cy="54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2021 год</a:t>
            </a:r>
            <a:endParaRPr lang="ru-RU" sz="3000" b="0" strike="noStrike" spc="-1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3944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413320" y="95976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426640" y="358092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3755342871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2021 года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11 мес. 2021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2 826,8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2 217,4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885,0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807,6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1 941,8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1 409,8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DejaVu Sans"/>
                        </a:rPr>
                        <a:t>2 969,3</a:t>
                      </a:r>
                      <a:endParaRPr lang="ru-RU" sz="1100" b="0" strike="noStrike" spc="-1" dirty="0">
                        <a:latin typeface="+mn-lt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DejaVu Sans"/>
                        </a:rPr>
                        <a:t>2 166,8</a:t>
                      </a:r>
                      <a:endParaRPr lang="ru-RU" sz="1100" b="0" strike="noStrike" spc="-1" dirty="0">
                        <a:latin typeface="+mn-lt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DejaVu Sans"/>
                        </a:rPr>
                        <a:t>73,0</a:t>
                      </a:r>
                      <a:endParaRPr lang="ru-RU" sz="1100" b="0" strike="noStrike" spc="-1" dirty="0">
                        <a:latin typeface="+mn-lt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-142,5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1521857934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2021 года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11 мес. 2021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2 221,9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1 721,1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525,7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487,2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1 696,2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1 233,9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DejaVu Sans"/>
                        </a:rPr>
                        <a:t>2 304,3</a:t>
                      </a:r>
                      <a:endParaRPr lang="ru-RU" sz="1100" b="0" strike="noStrike" spc="-1" dirty="0">
                        <a:latin typeface="+mn-lt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DejaVu Sans"/>
                        </a:rPr>
                        <a:t>1 686,0</a:t>
                      </a:r>
                      <a:endParaRPr lang="ru-RU" sz="1100" b="0" strike="noStrike" spc="-1" dirty="0">
                        <a:latin typeface="+mn-lt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DejaVu Sans"/>
                        </a:rPr>
                        <a:t>73,2</a:t>
                      </a:r>
                      <a:endParaRPr lang="ru-RU" sz="1100" b="0" strike="noStrike" spc="-1" dirty="0">
                        <a:latin typeface="+mn-lt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-82,4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6122959"/>
              </p:ext>
            </p:extLst>
          </p:nvPr>
        </p:nvGraphicFramePr>
        <p:xfrm>
          <a:off x="-647705" y="5670754"/>
          <a:ext cx="4572000" cy="320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2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867463"/>
              </p:ext>
            </p:extLst>
          </p:nvPr>
        </p:nvGraphicFramePr>
        <p:xfrm>
          <a:off x="3062620" y="6307560"/>
          <a:ext cx="4340125" cy="2573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4332833"/>
              </p:ext>
            </p:extLst>
          </p:nvPr>
        </p:nvGraphicFramePr>
        <p:xfrm>
          <a:off x="0" y="1161361"/>
          <a:ext cx="6873840" cy="3698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2724660"/>
              </p:ext>
            </p:extLst>
          </p:nvPr>
        </p:nvGraphicFramePr>
        <p:xfrm>
          <a:off x="0" y="5193720"/>
          <a:ext cx="6857280" cy="394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76400" y="392256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01160" y="67302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38" name="Таблица 1"/>
          <p:cNvGraphicFramePr/>
          <p:nvPr>
            <p:extLst>
              <p:ext uri="{D42A27DB-BD31-4B8C-83A1-F6EECF244321}">
                <p14:modId xmlns:p14="http://schemas.microsoft.com/office/powerpoint/2010/main" val="4267620169"/>
              </p:ext>
            </p:extLst>
          </p:nvPr>
        </p:nvGraphicFramePr>
        <p:xfrm>
          <a:off x="5473080" y="4216320"/>
          <a:ext cx="965160" cy="195228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433,0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1 409,8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4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9" name="Таблица 3"/>
          <p:cNvGraphicFramePr/>
          <p:nvPr>
            <p:extLst>
              <p:ext uri="{D42A27DB-BD31-4B8C-83A1-F6EECF244321}">
                <p14:modId xmlns:p14="http://schemas.microsoft.com/office/powerpoint/2010/main" val="2787095346"/>
              </p:ext>
            </p:extLst>
          </p:nvPr>
        </p:nvGraphicFramePr>
        <p:xfrm>
          <a:off x="5366160" y="7019280"/>
          <a:ext cx="965160" cy="154692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1 233,9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501145"/>
              </p:ext>
            </p:extLst>
          </p:nvPr>
        </p:nvGraphicFramePr>
        <p:xfrm>
          <a:off x="26639" y="757965"/>
          <a:ext cx="6830641" cy="273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088952"/>
              </p:ext>
            </p:extLst>
          </p:nvPr>
        </p:nvGraphicFramePr>
        <p:xfrm>
          <a:off x="-33808" y="3423131"/>
          <a:ext cx="5506888" cy="2919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120473" y="4884556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2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217,4</a:t>
            </a:r>
            <a:endParaRPr lang="ru-RU" sz="1200" b="1" strike="noStrike" spc="-1" dirty="0">
              <a:solidFill>
                <a:srgbClr val="000000"/>
              </a:solidFill>
              <a:latin typeface="Calibri"/>
              <a:ea typeface="Microsoft YaHei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1790785"/>
              </p:ext>
            </p:extLst>
          </p:nvPr>
        </p:nvGraphicFramePr>
        <p:xfrm>
          <a:off x="26639" y="6127561"/>
          <a:ext cx="5549761" cy="3016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1" name="CustomShape 4"/>
          <p:cNvSpPr/>
          <p:nvPr/>
        </p:nvSpPr>
        <p:spPr>
          <a:xfrm>
            <a:off x="1120473" y="7612630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 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721,2</a:t>
            </a:r>
            <a:endParaRPr lang="ru-RU" sz="1200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3284688835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2021 год, 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 - 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ноябрь 2021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2021 года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2 969,3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2 166,8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73,0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272,6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221,0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81,1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4,4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75,0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24,0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20,1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83,8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245,6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83,9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34,2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254,5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192,5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75,6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</a:t>
                      </a:r>
                      <a:r>
                        <a:rPr lang="ru-RU" sz="1100" b="0" strike="noStrike" spc="-1" baseline="0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 643,8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1 270,6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77,3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217,9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174,1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79,9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18,0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11,8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65,6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164,8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126,3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76,6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123,1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62,7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50,9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83,3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1388899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январь-ноябрь 2021 года муниципальные программы Новокубанского района исполнены в сумме 1 996,1 млн. руб., что составляет 72,3 %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177406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– ноябрь 2021 год,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6435</TotalTime>
  <Words>675</Words>
  <Application>Microsoft Office PowerPoint</Application>
  <PresentationFormat>Экран (4:3)</PresentationFormat>
  <Paragraphs>280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Синельников Александр</cp:lastModifiedBy>
  <cp:revision>705</cp:revision>
  <cp:lastPrinted>2021-06-28T07:36:31Z</cp:lastPrinted>
  <dcterms:modified xsi:type="dcterms:W3CDTF">2021-12-21T14:40:44Z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